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9" r:id="rId2"/>
    <p:sldId id="268" r:id="rId3"/>
    <p:sldId id="271" r:id="rId4"/>
    <p:sldId id="272" r:id="rId5"/>
    <p:sldId id="273" r:id="rId6"/>
    <p:sldId id="270" r:id="rId7"/>
    <p:sldId id="269" r:id="rId8"/>
    <p:sldId id="267" r:id="rId9"/>
    <p:sldId id="266" r:id="rId10"/>
  </p:sldIdLst>
  <p:sldSz cx="12192000" cy="6858000"/>
  <p:notesSz cx="6797675" cy="9928225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na Winkler" userId="413c93c8-561d-4214-8715-28bff0b1dd64" providerId="ADAL" clId="{638EC52B-3895-4428-91BC-5F3EFDD32C5B}"/>
    <pc:docChg chg="modSld">
      <pc:chgData name="Nana Winkler" userId="413c93c8-561d-4214-8715-28bff0b1dd64" providerId="ADAL" clId="{638EC52B-3895-4428-91BC-5F3EFDD32C5B}" dt="2022-10-13T06:34:03.140" v="0" actId="20577"/>
      <pc:docMkLst>
        <pc:docMk/>
      </pc:docMkLst>
      <pc:sldChg chg="modSp mod">
        <pc:chgData name="Nana Winkler" userId="413c93c8-561d-4214-8715-28bff0b1dd64" providerId="ADAL" clId="{638EC52B-3895-4428-91BC-5F3EFDD32C5B}" dt="2022-10-13T06:34:03.140" v="0" actId="20577"/>
        <pc:sldMkLst>
          <pc:docMk/>
          <pc:sldMk cId="1673329903" sldId="266"/>
        </pc:sldMkLst>
        <pc:spChg chg="mod">
          <ac:chgData name="Nana Winkler" userId="413c93c8-561d-4214-8715-28bff0b1dd64" providerId="ADAL" clId="{638EC52B-3895-4428-91BC-5F3EFDD32C5B}" dt="2022-10-13T06:34:03.140" v="0" actId="20577"/>
          <ac:spMkLst>
            <pc:docMk/>
            <pc:sldMk cId="1673329903" sldId="266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145181-7BA4-464B-992E-90079D8F9CDF}" type="datetimeFigureOut">
              <a:rPr lang="da-DK" smtClean="0"/>
              <a:t>13-10-2022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4E98D9-8106-4A54-A55F-DA44B1FD52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40636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hvid bag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dsholder til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1080000" y="2803538"/>
            <a:ext cx="9648000" cy="3168000"/>
          </a:xfrm>
          <a:prstGeom prst="rect">
            <a:avLst/>
          </a:prstGeom>
        </p:spPr>
        <p:txBody>
          <a:bodyPr wrap="square" lIns="0" t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5000" b="1" baseline="0"/>
            </a:lvl1pPr>
            <a:lvl2pPr>
              <a:defRPr sz="5000"/>
            </a:lvl2pPr>
            <a:lvl3pPr>
              <a:defRPr sz="5000"/>
            </a:lvl3pPr>
            <a:lvl4pPr>
              <a:defRPr sz="5000"/>
            </a:lvl4pPr>
            <a:lvl5pPr>
              <a:defRPr sz="5000"/>
            </a:lvl5pPr>
          </a:lstStyle>
          <a:p>
            <a:pPr lvl="0"/>
            <a:r>
              <a:rPr lang="da-DK" dirty="0"/>
              <a:t>På forsiden kan du skrive en overskrift på op til 3 linjer</a:t>
            </a:r>
          </a:p>
        </p:txBody>
      </p:sp>
      <p:sp>
        <p:nvSpPr>
          <p:cNvPr id="17" name="Pladsholder til tekst 3"/>
          <p:cNvSpPr>
            <a:spLocks noGrp="1"/>
          </p:cNvSpPr>
          <p:nvPr>
            <p:ph type="body" sz="quarter" idx="11" hasCustomPrompt="1"/>
          </p:nvPr>
        </p:nvSpPr>
        <p:spPr>
          <a:xfrm>
            <a:off x="1080000" y="2340000"/>
            <a:ext cx="9648000" cy="360000"/>
          </a:xfrm>
          <a:prstGeom prst="rect">
            <a:avLst/>
          </a:prstGeom>
        </p:spPr>
        <p:txBody>
          <a:bodyPr lIns="0" tIns="0"/>
          <a:lstStyle>
            <a:lvl1pPr marL="0" indent="0">
              <a:buFont typeface="Arial" panose="020B0604020202020204" pitchFamily="34" charset="0"/>
              <a:buNone/>
              <a:defRPr sz="2500" b="0" baseline="0"/>
            </a:lvl1pPr>
          </a:lstStyle>
          <a:p>
            <a:pPr lvl="0"/>
            <a:r>
              <a:rPr lang="da-DK" dirty="0"/>
              <a:t>Her kan du skrive en kort introtekst</a:t>
            </a:r>
          </a:p>
        </p:txBody>
      </p:sp>
      <p:pic>
        <p:nvPicPr>
          <p:cNvPr id="18" name="Billed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2034" y="360000"/>
            <a:ext cx="1440000" cy="614566"/>
          </a:xfrm>
          <a:prstGeom prst="rect">
            <a:avLst/>
          </a:prstGeom>
        </p:spPr>
      </p:pic>
      <p:pic>
        <p:nvPicPr>
          <p:cNvPr id="4" name="Billed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25374"/>
            <a:ext cx="12193368" cy="432000"/>
          </a:xfrm>
          <a:prstGeom prst="rect">
            <a:avLst/>
          </a:prstGeom>
        </p:spPr>
      </p:pic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1080000" y="6048000"/>
            <a:ext cx="9648000" cy="360000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redigere i titel</a:t>
            </a:r>
          </a:p>
        </p:txBody>
      </p:sp>
      <p:pic>
        <p:nvPicPr>
          <p:cNvPr id="10" name="Billed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1934" y="1123200"/>
            <a:ext cx="1079086" cy="219475"/>
          </a:xfrm>
          <a:prstGeom prst="rect">
            <a:avLst/>
          </a:prstGeom>
        </p:spPr>
      </p:pic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FB52-2642-4BD6-970F-650ED2EA5A2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04266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2 hvid bag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tekst 3"/>
          <p:cNvSpPr>
            <a:spLocks noGrp="1"/>
          </p:cNvSpPr>
          <p:nvPr>
            <p:ph type="body" sz="quarter" idx="12" hasCustomPrompt="1"/>
          </p:nvPr>
        </p:nvSpPr>
        <p:spPr>
          <a:xfrm>
            <a:off x="1080000" y="2340000"/>
            <a:ext cx="9648000" cy="360000"/>
          </a:xfrm>
          <a:prstGeom prst="rect">
            <a:avLst/>
          </a:prstGeom>
        </p:spPr>
        <p:txBody>
          <a:bodyPr lIns="0" tIns="0"/>
          <a:lstStyle>
            <a:lvl1pPr marL="0" indent="0">
              <a:buFont typeface="Arial" panose="020B0604020202020204" pitchFamily="34" charset="0"/>
              <a:buNone/>
              <a:defRPr sz="25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/>
              <a:t>Underside… 3 gode tips til din powerpoint</a:t>
            </a:r>
          </a:p>
        </p:txBody>
      </p:sp>
      <p:sp>
        <p:nvSpPr>
          <p:cNvPr id="14" name="Pladsholder til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1080000" y="2803538"/>
            <a:ext cx="9648000" cy="3168000"/>
          </a:xfrm>
          <a:prstGeom prst="rect">
            <a:avLst/>
          </a:prstGeom>
        </p:spPr>
        <p:txBody>
          <a:bodyPr wrap="square" lIns="0" tIns="0">
            <a:noAutofit/>
          </a:bodyPr>
          <a:lstStyle>
            <a:lvl1pPr marL="0" marR="0" indent="0" algn="l" defTabSz="914354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500" b="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5000"/>
            </a:lvl2pPr>
            <a:lvl3pPr>
              <a:defRPr sz="5000"/>
            </a:lvl3pPr>
            <a:lvl4pPr>
              <a:defRPr sz="5000"/>
            </a:lvl4pPr>
            <a:lvl5pPr>
              <a:defRPr sz="5000"/>
            </a:lvl5pPr>
          </a:lstStyle>
          <a:p>
            <a:pPr marL="0" marR="0" lvl="0" indent="0" algn="l" defTabSz="914354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dirty="0"/>
              <a:t>Brug ikke din præsentation som manuskript</a:t>
            </a:r>
            <a:br>
              <a:rPr lang="da-DK" dirty="0"/>
            </a:br>
            <a:r>
              <a:rPr lang="da-DK" dirty="0"/>
              <a:t>- brug noter</a:t>
            </a:r>
            <a:br>
              <a:rPr lang="da-DK" dirty="0"/>
            </a:br>
            <a:r>
              <a:rPr lang="da-DK" dirty="0"/>
              <a:t>Brug så lidt tekst som muligt</a:t>
            </a:r>
            <a:br>
              <a:rPr lang="da-DK" dirty="0"/>
            </a:br>
            <a:r>
              <a:rPr lang="da-DK" dirty="0"/>
              <a:t>Brug billeder til at illustrere det du vil sige</a:t>
            </a:r>
          </a:p>
        </p:txBody>
      </p:sp>
      <p:pic>
        <p:nvPicPr>
          <p:cNvPr id="16" name="Billed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2034" y="360000"/>
            <a:ext cx="1440000" cy="614566"/>
          </a:xfrm>
          <a:prstGeom prst="rect">
            <a:avLst/>
          </a:prstGeom>
        </p:spPr>
      </p:pic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1080000" y="6048000"/>
            <a:ext cx="9648000" cy="360000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redigere i titel</a:t>
            </a:r>
          </a:p>
        </p:txBody>
      </p:sp>
      <p:pic>
        <p:nvPicPr>
          <p:cNvPr id="8" name="Billed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1934" y="1123200"/>
            <a:ext cx="1079086" cy="219475"/>
          </a:xfrm>
          <a:prstGeom prst="rect">
            <a:avLst/>
          </a:prstGeom>
        </p:spPr>
      </p:pic>
      <p:sp>
        <p:nvSpPr>
          <p:cNvPr id="2" name="Pladsholder til slidenumm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886FB52-2642-4BD6-970F-650ED2EA5A2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95196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sort baggrun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dsholder til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1080000" y="2803538"/>
            <a:ext cx="9648000" cy="3168000"/>
          </a:xfrm>
          <a:prstGeom prst="rect">
            <a:avLst/>
          </a:prstGeom>
        </p:spPr>
        <p:txBody>
          <a:bodyPr wrap="square" lIns="0" t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5000" b="1" baseline="0">
                <a:solidFill>
                  <a:schemeClr val="bg1"/>
                </a:solidFill>
              </a:defRPr>
            </a:lvl1pPr>
            <a:lvl2pPr>
              <a:defRPr sz="5000"/>
            </a:lvl2pPr>
            <a:lvl3pPr>
              <a:defRPr sz="5000"/>
            </a:lvl3pPr>
            <a:lvl4pPr>
              <a:defRPr sz="5000"/>
            </a:lvl4pPr>
            <a:lvl5pPr>
              <a:defRPr sz="5000"/>
            </a:lvl5pPr>
          </a:lstStyle>
          <a:p>
            <a:pPr lvl="0"/>
            <a:r>
              <a:rPr lang="da-DK" dirty="0"/>
              <a:t>På forsiden kan du skrive en overskrift på op til 3 linjer</a:t>
            </a:r>
          </a:p>
        </p:txBody>
      </p:sp>
      <p:sp>
        <p:nvSpPr>
          <p:cNvPr id="17" name="Pladsholder til tekst 3"/>
          <p:cNvSpPr>
            <a:spLocks noGrp="1"/>
          </p:cNvSpPr>
          <p:nvPr>
            <p:ph type="body" sz="quarter" idx="11" hasCustomPrompt="1"/>
          </p:nvPr>
        </p:nvSpPr>
        <p:spPr>
          <a:xfrm>
            <a:off x="1080000" y="2340000"/>
            <a:ext cx="9648000" cy="360000"/>
          </a:xfrm>
          <a:prstGeom prst="rect">
            <a:avLst/>
          </a:prstGeom>
        </p:spPr>
        <p:txBody>
          <a:bodyPr lIns="0" tIns="0"/>
          <a:lstStyle>
            <a:lvl1pPr marL="0" indent="0">
              <a:buFont typeface="Arial" panose="020B0604020202020204" pitchFamily="34" charset="0"/>
              <a:buNone/>
              <a:defRPr sz="25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Her kan du skrive en kort introtekst</a:t>
            </a:r>
          </a:p>
        </p:txBody>
      </p:sp>
      <p:pic>
        <p:nvPicPr>
          <p:cNvPr id="21" name="Billede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1361" y="360000"/>
            <a:ext cx="1440000" cy="614566"/>
          </a:xfrm>
          <a:prstGeom prst="rect">
            <a:avLst/>
          </a:prstGeom>
        </p:spPr>
      </p:pic>
      <p:pic>
        <p:nvPicPr>
          <p:cNvPr id="2" name="Billed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25375"/>
            <a:ext cx="12193368" cy="432000"/>
          </a:xfrm>
          <a:prstGeom prst="rect">
            <a:avLst/>
          </a:prstGeom>
        </p:spPr>
      </p:pic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1080000" y="6048000"/>
            <a:ext cx="9648000" cy="360000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redigere i titel</a:t>
            </a:r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3200" y="1123200"/>
            <a:ext cx="1079086" cy="219475"/>
          </a:xfrm>
          <a:prstGeom prst="rect">
            <a:avLst/>
          </a:prstGeom>
        </p:spPr>
      </p:pic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FB52-2642-4BD6-970F-650ED2EA5A2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1768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2 sort baggrun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3"/>
          <p:cNvSpPr>
            <a:spLocks noGrp="1"/>
          </p:cNvSpPr>
          <p:nvPr>
            <p:ph type="body" sz="quarter" idx="12" hasCustomPrompt="1"/>
          </p:nvPr>
        </p:nvSpPr>
        <p:spPr>
          <a:xfrm>
            <a:off x="1080000" y="2340000"/>
            <a:ext cx="9648000" cy="360000"/>
          </a:xfrm>
          <a:prstGeom prst="rect">
            <a:avLst/>
          </a:prstGeom>
        </p:spPr>
        <p:txBody>
          <a:bodyPr lIns="0" tIns="0"/>
          <a:lstStyle>
            <a:lvl1pPr marL="0" indent="0">
              <a:buFont typeface="Arial" panose="020B0604020202020204" pitchFamily="34" charset="0"/>
              <a:buNone/>
              <a:defRPr sz="25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Underside… 3 gode tips til din powerpoint</a:t>
            </a:r>
          </a:p>
        </p:txBody>
      </p:sp>
      <p:sp>
        <p:nvSpPr>
          <p:cNvPr id="9" name="Pladsholder til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1080000" y="2803538"/>
            <a:ext cx="9648000" cy="3168000"/>
          </a:xfrm>
          <a:prstGeom prst="rect">
            <a:avLst/>
          </a:prstGeom>
        </p:spPr>
        <p:txBody>
          <a:bodyPr wrap="square" lIns="0" tIns="0">
            <a:noAutofit/>
          </a:bodyPr>
          <a:lstStyle>
            <a:lvl1pPr marL="0" marR="0" indent="0" algn="l" defTabSz="914354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500" b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5000"/>
            </a:lvl2pPr>
            <a:lvl3pPr>
              <a:defRPr sz="5000"/>
            </a:lvl3pPr>
            <a:lvl4pPr>
              <a:defRPr sz="5000"/>
            </a:lvl4pPr>
            <a:lvl5pPr>
              <a:defRPr sz="5000"/>
            </a:lvl5pPr>
          </a:lstStyle>
          <a:p>
            <a:pPr marL="0" marR="0" lvl="0" indent="0" algn="l" defTabSz="914354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dirty="0"/>
              <a:t>Brug ikke din præsentation som manuskript</a:t>
            </a:r>
            <a:br>
              <a:rPr lang="da-DK" dirty="0"/>
            </a:br>
            <a:r>
              <a:rPr lang="da-DK" dirty="0"/>
              <a:t>- brug noter</a:t>
            </a:r>
            <a:br>
              <a:rPr lang="da-DK" dirty="0"/>
            </a:br>
            <a:r>
              <a:rPr lang="da-DK" dirty="0"/>
              <a:t>Brug så lidt tekst som muligt</a:t>
            </a:r>
            <a:br>
              <a:rPr lang="da-DK" dirty="0"/>
            </a:br>
            <a:r>
              <a:rPr lang="da-DK" dirty="0"/>
              <a:t>Brug billeder til at illustrere det du vil sige</a:t>
            </a:r>
          </a:p>
        </p:txBody>
      </p:sp>
      <p:pic>
        <p:nvPicPr>
          <p:cNvPr id="17" name="Billed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1361" y="360000"/>
            <a:ext cx="1440000" cy="614566"/>
          </a:xfrm>
          <a:prstGeom prst="rect">
            <a:avLst/>
          </a:prstGeom>
        </p:spPr>
      </p:pic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1080000" y="6048000"/>
            <a:ext cx="9648000" cy="360000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redigere i titel</a:t>
            </a:r>
          </a:p>
        </p:txBody>
      </p:sp>
      <p:pic>
        <p:nvPicPr>
          <p:cNvPr id="10" name="Billed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3200" y="1123200"/>
            <a:ext cx="1079086" cy="219475"/>
          </a:xfrm>
          <a:prstGeom prst="rect">
            <a:avLst/>
          </a:prstGeom>
        </p:spPr>
      </p:pic>
      <p:sp>
        <p:nvSpPr>
          <p:cNvPr id="2" name="Pladsholder til slidenumm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886FB52-2642-4BD6-970F-650ED2EA5A2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86498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7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2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886FB52-2642-4BD6-970F-650ED2EA5A2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9483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ft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kolding.dk/media/qjkhhd2q/kolding_asbest-vejledning_a4_februar-2022_web.pd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olding.dk/borger/affald-og-genbrug/byggeaffald/fa-hentet-tagplader-af-fibercement-med-og-uden-asbes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kolding.dk/borger/affald-og-genbrug/byggeaffald/fa-hentet-tagplader-af-fibercement-med-og-uden-asbest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olding.dk/borger/affald-og-genbrug/byggeaffald/fa-hentet-tagplader-af-fibercement-med-og-uden-asbes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olding.dk/borger/affald-og-genbrug/byggeaffald/fa-hentet-tagplader-af-fibercement-med-og-uden-asbest/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elvbetjening.affaldscms.dk/afhentninger/kolding" TargetMode="External"/><Relationship Id="rId7" Type="http://schemas.openxmlformats.org/officeDocument/2006/relationships/hyperlink" Target="https://www.kolding.dk/borger/affald-og-genbrug/byggeaffald/fa-hentet-tagplader-af-fibercement-med-og-uden-asbest/" TargetMode="External"/><Relationship Id="rId2" Type="http://schemas.openxmlformats.org/officeDocument/2006/relationships/hyperlink" Target="https://affaldsshop.dk/koldin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redux@kolding.dk" TargetMode="External"/><Relationship Id="rId5" Type="http://schemas.openxmlformats.org/officeDocument/2006/relationships/hyperlink" Target="http://www.bygningsaffald.dk/" TargetMode="External"/><Relationship Id="rId4" Type="http://schemas.openxmlformats.org/officeDocument/2006/relationships/hyperlink" Target="https://www.kolding.dk/borger/affald-og-genbrug/byggeaffald/fa-hentet-tagplader-af-fibercement-med-og-uden-asbest/#vejledningasbest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olding.dk/borger/affald-og-genbrug/byggeaffald/fa-hentet-tagplader-af-fibercement-med-og-uden-asbest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olding.dk/borger/affald-og-genbrug/byggeaffald/fa-hentet-tagplader-af-fibercement-med-og-uden-asbes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tekst 6"/>
          <p:cNvSpPr>
            <a:spLocks noGrp="1"/>
          </p:cNvSpPr>
          <p:nvPr>
            <p:ph type="body" sz="quarter" idx="11"/>
          </p:nvPr>
        </p:nvSpPr>
        <p:spPr>
          <a:xfrm>
            <a:off x="1080000" y="1771092"/>
            <a:ext cx="9648000" cy="928908"/>
          </a:xfrm>
        </p:spPr>
        <p:txBody>
          <a:bodyPr>
            <a:noAutofit/>
          </a:bodyPr>
          <a:lstStyle/>
          <a:p>
            <a:r>
              <a:rPr lang="da-DK" sz="4800" b="1" dirty="0"/>
              <a:t>Asbest i Kolding Kommune 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hlinkClick r:id="rId2"/>
              </a:rPr>
              <a:t>kolding_asbest-vejledning_a4_februar-2022_web.pdf</a:t>
            </a:r>
            <a:r>
              <a:rPr lang="da-DK" dirty="0"/>
              <a:t> </a:t>
            </a:r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FB52-2642-4BD6-970F-650ED2EA5A23}" type="slidenum">
              <a:rPr lang="da-DK" smtClean="0"/>
              <a:pPr/>
              <a:t>1</a:t>
            </a:fld>
            <a:endParaRPr lang="da-DK" dirty="0"/>
          </a:p>
        </p:txBody>
      </p:sp>
      <p:sp>
        <p:nvSpPr>
          <p:cNvPr id="8" name="AutoShape 2" descr="elpaerer piktogr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9" name="AutoShape 4" descr="elpaerer piktogram"/>
          <p:cNvSpPr>
            <a:spLocks noChangeAspect="1" noChangeArrowheads="1"/>
          </p:cNvSpPr>
          <p:nvPr/>
        </p:nvSpPr>
        <p:spPr bwMode="auto">
          <a:xfrm>
            <a:off x="307974" y="7937"/>
            <a:ext cx="1044575" cy="1044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pic>
        <p:nvPicPr>
          <p:cNvPr id="14" name="Billed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3409" y="2951101"/>
            <a:ext cx="6906589" cy="244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871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12"/>
          </p:nvPr>
        </p:nvSpPr>
        <p:spPr>
          <a:xfrm>
            <a:off x="1080000" y="1173352"/>
            <a:ext cx="9648000" cy="360000"/>
          </a:xfrm>
        </p:spPr>
        <p:txBody>
          <a:bodyPr>
            <a:normAutofit lnSpcReduction="10000"/>
          </a:bodyPr>
          <a:lstStyle/>
          <a:p>
            <a:r>
              <a:rPr lang="da-DK" dirty="0"/>
              <a:t>Tidsplanen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1080000" y="2206675"/>
            <a:ext cx="9648000" cy="3479421"/>
          </a:xfrm>
        </p:spPr>
        <p:txBody>
          <a:bodyPr/>
          <a:lstStyle/>
          <a:p>
            <a:r>
              <a:rPr lang="da-DK" dirty="0"/>
              <a:t>2019 - Rapport omkring håndtering af asbest og ændringsforslag</a:t>
            </a:r>
          </a:p>
          <a:p>
            <a:r>
              <a:rPr lang="da-DK" dirty="0"/>
              <a:t>2020 – indstilling om arbejdet med en forsøgsordning</a:t>
            </a:r>
          </a:p>
          <a:p>
            <a:r>
              <a:rPr lang="da-DK" dirty="0"/>
              <a:t>2021 – forsøgsordning godkendt 13. januar</a:t>
            </a:r>
          </a:p>
          <a:p>
            <a:r>
              <a:rPr lang="da-DK" dirty="0"/>
              <a:t>2021 – forsøgsordning træder i kraft 1. april </a:t>
            </a:r>
          </a:p>
          <a:p>
            <a:r>
              <a:rPr lang="da-DK" dirty="0"/>
              <a:t>2021 – systemet fra med bestilling virker fra 1. juni </a:t>
            </a:r>
            <a:r>
              <a:rPr lang="da-DK" dirty="0">
                <a:sym typeface="Wingdings" panose="05000000000000000000" pitchFamily="2" charset="2"/>
              </a:rPr>
              <a:t></a:t>
            </a:r>
            <a:endParaRPr lang="da-DK" dirty="0"/>
          </a:p>
          <a:p>
            <a:r>
              <a:rPr lang="da-DK" dirty="0"/>
              <a:t>2022 – forsøgsordning udløber ved udgang af året men indstilles til 	  forlængelse til ordningen er fastsat i gældende regulativ.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886FB52-2642-4BD6-970F-650ED2EA5A23}" type="slidenum">
              <a:rPr lang="da-DK" smtClean="0"/>
              <a:pPr/>
              <a:t>2</a:t>
            </a:fld>
            <a:endParaRPr lang="da-DK" dirty="0"/>
          </a:p>
        </p:txBody>
      </p:sp>
      <p:sp>
        <p:nvSpPr>
          <p:cNvPr id="6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hlinkClick r:id="rId2"/>
              </a:rPr>
              <a:t>Få hentet tagplader med og uden asbest ved din bolig (kolding.dk)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70403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12"/>
          </p:nvPr>
        </p:nvSpPr>
        <p:spPr>
          <a:xfrm>
            <a:off x="1080000" y="1131311"/>
            <a:ext cx="9648000" cy="360000"/>
          </a:xfrm>
        </p:spPr>
        <p:txBody>
          <a:bodyPr>
            <a:normAutofit lnSpcReduction="10000"/>
          </a:bodyPr>
          <a:lstStyle/>
          <a:p>
            <a:r>
              <a:rPr lang="da-DK" dirty="0"/>
              <a:t>Formål med ændringerne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1080000" y="2408093"/>
            <a:ext cx="9648000" cy="3168000"/>
          </a:xfrm>
        </p:spPr>
        <p:txBody>
          <a:bodyPr/>
          <a:lstStyle/>
          <a:p>
            <a:r>
              <a:rPr lang="da-DK" sz="4000" dirty="0"/>
              <a:t>Undgå al unødig påvirkning af asbeststøv for både borgere og medarbejdere. </a:t>
            </a:r>
          </a:p>
          <a:p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886FB52-2642-4BD6-970F-650ED2EA5A23}" type="slidenum">
              <a:rPr lang="da-DK" smtClean="0"/>
              <a:pPr/>
              <a:t>3</a:t>
            </a:fld>
            <a:endParaRPr lang="da-DK" dirty="0"/>
          </a:p>
        </p:txBody>
      </p:sp>
      <p:pic>
        <p:nvPicPr>
          <p:cNvPr id="5122" name="Picture 2" descr="https://www.kolding.dk/media/xd5dgfgv/aflevering-af-asbest-p%C3%A5-deponi-syd_2022.jpg?width=500&amp;height=333.57348703170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5768" y="3718022"/>
            <a:ext cx="3113142" cy="2079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000" y="3626701"/>
            <a:ext cx="3400102" cy="2262219"/>
          </a:xfrm>
          <a:prstGeom prst="rect">
            <a:avLst/>
          </a:prstGeom>
        </p:spPr>
      </p:pic>
      <p:sp>
        <p:nvSpPr>
          <p:cNvPr id="8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hlinkClick r:id="rId4"/>
              </a:rPr>
              <a:t>Få hentet tagplader med og uden asbest ved din bolig (kolding.dk)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3580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12"/>
          </p:nvPr>
        </p:nvSpPr>
        <p:spPr>
          <a:xfrm>
            <a:off x="1080000" y="1173352"/>
            <a:ext cx="9648000" cy="360000"/>
          </a:xfrm>
        </p:spPr>
        <p:txBody>
          <a:bodyPr>
            <a:normAutofit lnSpcReduction="10000"/>
          </a:bodyPr>
          <a:lstStyle/>
          <a:p>
            <a:r>
              <a:rPr lang="da-DK" dirty="0"/>
              <a:t>Hvornår er det så en succes?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1080000" y="1984239"/>
            <a:ext cx="9648000" cy="31680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Arbejdsmiljøet ift. Asbest på genbrugspladserne skal forbedres - mængden af asbeststumper forsvinder på genbrugspladsen</a:t>
            </a:r>
          </a:p>
          <a:p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Min. 80% af de samlede mængder håndteres gennem ordningen</a:t>
            </a:r>
          </a:p>
          <a:p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Ordningen er i drift og borgere, virksomheder og medarbejdere synes at asbesthåndteringen fungerer godt, nemt og optimalt. (OBS! Her behov for at fastlægge baseline!) </a:t>
            </a:r>
          </a:p>
          <a:p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886FB52-2642-4BD6-970F-650ED2EA5A23}" type="slidenum">
              <a:rPr lang="da-DK" smtClean="0"/>
              <a:pPr/>
              <a:t>4</a:t>
            </a:fld>
            <a:endParaRPr lang="da-DK" dirty="0"/>
          </a:p>
        </p:txBody>
      </p:sp>
      <p:sp>
        <p:nvSpPr>
          <p:cNvPr id="6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hlinkClick r:id="rId2"/>
              </a:rPr>
              <a:t>Få hentet tagplader med og uden asbest ved din bolig (kolding.dk)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20146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12"/>
          </p:nvPr>
        </p:nvSpPr>
        <p:spPr>
          <a:xfrm>
            <a:off x="1080000" y="1152331"/>
            <a:ext cx="9648000" cy="360000"/>
          </a:xfrm>
        </p:spPr>
        <p:txBody>
          <a:bodyPr>
            <a:normAutofit lnSpcReduction="10000"/>
          </a:bodyPr>
          <a:lstStyle/>
          <a:p>
            <a:r>
              <a:rPr lang="da-DK" dirty="0"/>
              <a:t>Bestillinger af </a:t>
            </a:r>
            <a:r>
              <a:rPr lang="da-DK" dirty="0" err="1"/>
              <a:t>bigbags</a:t>
            </a:r>
            <a:r>
              <a:rPr lang="da-DK" dirty="0"/>
              <a:t> det seneste år 1/10 2021-30/9 2022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886FB52-2642-4BD6-970F-650ED2EA5A23}" type="slidenum">
              <a:rPr lang="da-DK" smtClean="0"/>
              <a:pPr/>
              <a:t>5</a:t>
            </a:fld>
            <a:endParaRPr lang="da-DK" dirty="0"/>
          </a:p>
        </p:txBody>
      </p:sp>
      <p:pic>
        <p:nvPicPr>
          <p:cNvPr id="6146" name="Billede 4" descr="image0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000" y="1512331"/>
            <a:ext cx="7311738" cy="5148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2064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12"/>
          </p:nvPr>
        </p:nvSpPr>
        <p:spPr>
          <a:xfrm>
            <a:off x="1080000" y="1141820"/>
            <a:ext cx="9648000" cy="360000"/>
          </a:xfrm>
        </p:spPr>
        <p:txBody>
          <a:bodyPr>
            <a:normAutofit lnSpcReduction="10000"/>
          </a:bodyPr>
          <a:lstStyle/>
          <a:p>
            <a:r>
              <a:rPr lang="da-DK" dirty="0"/>
              <a:t>Anmeldelser af bygge- og anlægsaffald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886FB52-2642-4BD6-970F-650ED2EA5A23}" type="slidenum">
              <a:rPr lang="da-DK" smtClean="0"/>
              <a:pPr/>
              <a:t>6</a:t>
            </a:fld>
            <a:endParaRPr lang="da-DK" dirty="0"/>
          </a:p>
        </p:txBody>
      </p:sp>
      <p:pic>
        <p:nvPicPr>
          <p:cNvPr id="3074" name="Picture 2" descr="cid:image005.png@01D8C9CE.115441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433" y="1715299"/>
            <a:ext cx="6059705" cy="39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hlinkClick r:id="rId3"/>
              </a:rPr>
              <a:t>Få hentet tagplader med og uden asbest ved din bolig (kolding.dk)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38825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12"/>
          </p:nvPr>
        </p:nvSpPr>
        <p:spPr>
          <a:xfrm>
            <a:off x="1080000" y="1152331"/>
            <a:ext cx="9648000" cy="360000"/>
          </a:xfrm>
        </p:spPr>
        <p:txBody>
          <a:bodyPr>
            <a:normAutofit lnSpcReduction="10000"/>
          </a:bodyPr>
          <a:lstStyle/>
          <a:p>
            <a:r>
              <a:rPr lang="da-DK" dirty="0"/>
              <a:t>Asbest – hvordan gør borger/virksomhed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1080000" y="1973728"/>
            <a:ext cx="9648000" cy="3168000"/>
          </a:xfrm>
        </p:spPr>
        <p:txBody>
          <a:bodyPr/>
          <a:lstStyle/>
          <a:p>
            <a:r>
              <a:rPr lang="da-DK" b="1" dirty="0"/>
              <a:t>Digital selvbetjening </a:t>
            </a:r>
          </a:p>
          <a:p>
            <a:r>
              <a:rPr lang="da-DK" u="sng" dirty="0">
                <a:hlinkClick r:id="rId2"/>
              </a:rPr>
              <a:t>1. Bestil først </a:t>
            </a:r>
            <a:r>
              <a:rPr lang="da-DK" u="sng" dirty="0" err="1">
                <a:hlinkClick r:id="rId2"/>
              </a:rPr>
              <a:t>bigbags</a:t>
            </a:r>
            <a:r>
              <a:rPr lang="da-DK" u="sng" dirty="0">
                <a:hlinkClick r:id="rId2"/>
              </a:rPr>
              <a:t> i vores affaldsshop</a:t>
            </a:r>
            <a:r>
              <a:rPr lang="da-DK" u="sng" dirty="0"/>
              <a:t> </a:t>
            </a:r>
            <a:endParaRPr lang="da-DK" dirty="0"/>
          </a:p>
          <a:p>
            <a:r>
              <a:rPr lang="da-DK" u="sng" dirty="0">
                <a:hlinkClick r:id="rId3"/>
              </a:rPr>
              <a:t>2. Bestil dernæst afhentning af de fyldte </a:t>
            </a:r>
            <a:r>
              <a:rPr lang="da-DK" u="sng" dirty="0" err="1">
                <a:hlinkClick r:id="rId3"/>
              </a:rPr>
              <a:t>bigbags</a:t>
            </a:r>
            <a:r>
              <a:rPr lang="da-DK" u="sng" dirty="0">
                <a:hlinkClick r:id="rId3"/>
              </a:rPr>
              <a:t> med asbestaffald</a:t>
            </a:r>
            <a:endParaRPr lang="da-DK" dirty="0"/>
          </a:p>
          <a:p>
            <a:r>
              <a:rPr lang="da-DK" u="sng" dirty="0">
                <a:hlinkClick r:id="rId4"/>
              </a:rPr>
              <a:t>Vejledning til at pakke og placere dit affald i </a:t>
            </a:r>
            <a:r>
              <a:rPr lang="da-DK" u="sng" dirty="0" err="1">
                <a:hlinkClick r:id="rId4"/>
              </a:rPr>
              <a:t>bigbags</a:t>
            </a:r>
            <a:endParaRPr lang="da-DK" dirty="0"/>
          </a:p>
          <a:p>
            <a:r>
              <a:rPr lang="da-DK" u="sng" dirty="0">
                <a:hlinkClick r:id="rId5"/>
              </a:rPr>
              <a:t>Du har ansvar for at anmelde bygge- og anlægsaffald (husk </a:t>
            </a:r>
            <a:r>
              <a:rPr lang="da-DK" u="sng" dirty="0" err="1">
                <a:hlinkClick r:id="rId5"/>
              </a:rPr>
              <a:t>NemID</a:t>
            </a:r>
            <a:r>
              <a:rPr lang="da-DK" u="sng" dirty="0">
                <a:hlinkClick r:id="rId5"/>
              </a:rPr>
              <a:t>)</a:t>
            </a:r>
            <a:endParaRPr lang="da-DK" dirty="0"/>
          </a:p>
          <a:p>
            <a:r>
              <a:rPr lang="da-DK" dirty="0"/>
              <a:t>Har du brug for hjælp, kan du kontakte Redux – Affald og Genbrug på </a:t>
            </a:r>
            <a:r>
              <a:rPr lang="da-DK" u="sng" dirty="0">
                <a:hlinkClick r:id="rId6"/>
              </a:rPr>
              <a:t>redux@kolding.dk</a:t>
            </a:r>
            <a:r>
              <a:rPr lang="da-DK" dirty="0"/>
              <a:t>. 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124606" y="6048000"/>
            <a:ext cx="9603393" cy="360000"/>
          </a:xfrm>
        </p:spPr>
        <p:txBody>
          <a:bodyPr/>
          <a:lstStyle/>
          <a:p>
            <a:r>
              <a:rPr lang="da-DK" dirty="0">
                <a:hlinkClick r:id="rId7"/>
              </a:rPr>
              <a:t>Få hentet tagplader med og uden asbest ved din bolig (kolding.dk)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886FB52-2642-4BD6-970F-650ED2EA5A23}" type="slidenum">
              <a:rPr lang="da-DK" smtClean="0"/>
              <a:pPr/>
              <a:t>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43554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12"/>
          </p:nvPr>
        </p:nvSpPr>
        <p:spPr>
          <a:xfrm>
            <a:off x="1080000" y="1152331"/>
            <a:ext cx="9648000" cy="360000"/>
          </a:xfrm>
        </p:spPr>
        <p:txBody>
          <a:bodyPr>
            <a:normAutofit lnSpcReduction="10000"/>
          </a:bodyPr>
          <a:lstStyle/>
          <a:p>
            <a:r>
              <a:rPr lang="da-DK" dirty="0"/>
              <a:t>Asbest – Regulativer undervejs 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1080000" y="1698438"/>
            <a:ext cx="9648000" cy="3168000"/>
          </a:xfrm>
        </p:spPr>
        <p:txBody>
          <a:bodyPr/>
          <a:lstStyle/>
          <a:p>
            <a:r>
              <a:rPr lang="da-DK" dirty="0"/>
              <a:t>De endelige regulativer er under udarbejdelse og forventes i høring i efteråret.</a:t>
            </a:r>
          </a:p>
          <a:p>
            <a:endParaRPr lang="da-DK" dirty="0"/>
          </a:p>
          <a:p>
            <a:r>
              <a:rPr lang="da-DK" dirty="0"/>
              <a:t>Her omfattes også støvende asbest såfremt det er forsvarligt pakket ind, så støvet ikke kan trænge ud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886FB52-2642-4BD6-970F-650ED2EA5A23}" type="slidenum">
              <a:rPr lang="da-DK" smtClean="0"/>
              <a:pPr/>
              <a:t>8</a:t>
            </a:fld>
            <a:endParaRPr lang="da-DK" dirty="0"/>
          </a:p>
        </p:txBody>
      </p:sp>
      <p:sp>
        <p:nvSpPr>
          <p:cNvPr id="6" name="Titel 3"/>
          <p:cNvSpPr>
            <a:spLocks noGrp="1"/>
          </p:cNvSpPr>
          <p:nvPr>
            <p:ph type="title"/>
          </p:nvPr>
        </p:nvSpPr>
        <p:spPr>
          <a:xfrm>
            <a:off x="1079175" y="6312694"/>
            <a:ext cx="9648825" cy="360362"/>
          </a:xfrm>
        </p:spPr>
        <p:txBody>
          <a:bodyPr/>
          <a:lstStyle/>
          <a:p>
            <a:r>
              <a:rPr lang="da-DK" dirty="0">
                <a:hlinkClick r:id="rId2"/>
              </a:rPr>
              <a:t>Få hentet tagplader med og uden asbest ved din bolig (kolding.dk)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92479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12"/>
          </p:nvPr>
        </p:nvSpPr>
        <p:spPr>
          <a:xfrm>
            <a:off x="1080000" y="1120800"/>
            <a:ext cx="9648000" cy="360000"/>
          </a:xfrm>
        </p:spPr>
        <p:txBody>
          <a:bodyPr>
            <a:normAutofit lnSpcReduction="10000"/>
          </a:bodyPr>
          <a:lstStyle/>
          <a:p>
            <a:r>
              <a:rPr lang="da-DK" dirty="0"/>
              <a:t>Asbest </a:t>
            </a:r>
            <a:r>
              <a:rPr lang="da-DK"/>
              <a:t>på genbrugspladserne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1080000" y="2180400"/>
            <a:ext cx="9648000" cy="3168000"/>
          </a:xfrm>
        </p:spPr>
        <p:txBody>
          <a:bodyPr/>
          <a:lstStyle/>
          <a:p>
            <a:r>
              <a:rPr lang="da-DK" sz="3200" dirty="0"/>
              <a:t>Asbestholdigt affald afvises på genbrugspladsen når:</a:t>
            </a:r>
          </a:p>
          <a:p>
            <a:r>
              <a:rPr lang="da-DK" sz="3200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/>
              <a:t>mængden overstiger 50 kg </a:t>
            </a:r>
          </a:p>
          <a:p>
            <a:endParaRPr lang="da-DK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/>
              <a:t>affaldet ikke er korrekt emballeret </a:t>
            </a:r>
            <a:endParaRPr lang="da-DK" sz="2800" dirty="0"/>
          </a:p>
          <a:p>
            <a:endParaRPr lang="da-DK" sz="3200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886FB52-2642-4BD6-970F-650ED2EA5A23}" type="slidenum">
              <a:rPr lang="da-DK" smtClean="0"/>
              <a:pPr/>
              <a:t>9</a:t>
            </a:fld>
            <a:endParaRPr lang="da-DK" dirty="0"/>
          </a:p>
        </p:txBody>
      </p:sp>
      <p:sp>
        <p:nvSpPr>
          <p:cNvPr id="6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hlinkClick r:id="rId2"/>
              </a:rPr>
              <a:t>Få hentet tagplader med og uden asbest ved din bolig (kolding.dk)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73329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olding Kommune bredformat med sidetal.potx" id="{228D2803-62E2-48C3-9AF7-8F5A790FEE87}" vid="{7AEF5E74-F40B-420E-B390-C17B2E2E99AC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A48F2AF32DCC44E96CEB0E0E9E056C2" ma:contentTypeVersion="16" ma:contentTypeDescription="Opret et nyt dokument." ma:contentTypeScope="" ma:versionID="60e121930d108149a0294d53f511ee39">
  <xsd:schema xmlns:xsd="http://www.w3.org/2001/XMLSchema" xmlns:xs="http://www.w3.org/2001/XMLSchema" xmlns:p="http://schemas.microsoft.com/office/2006/metadata/properties" xmlns:ns2="cc9c1eb6-0aa8-4ca6-a7e2-a5a85e8eb507" xmlns:ns3="d6cda766-0f2a-4a1c-b5b6-24c2ac27171b" targetNamespace="http://schemas.microsoft.com/office/2006/metadata/properties" ma:root="true" ma:fieldsID="b2c56c1e3c24aeacfc605efaa703d581" ns2:_="" ns3:_="">
    <xsd:import namespace="cc9c1eb6-0aa8-4ca6-a7e2-a5a85e8eb507"/>
    <xsd:import namespace="d6cda766-0f2a-4a1c-b5b6-24c2ac27171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1eb6-0aa8-4ca6-a7e2-a5a85e8eb5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ledmærker" ma:readOnly="false" ma:fieldId="{5cf76f15-5ced-4ddc-b409-7134ff3c332f}" ma:taxonomyMulti="true" ma:sspId="9cb38795-a3a1-4d73-94ad-89a11cbe72f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cda766-0f2a-4a1c-b5b6-24c2ac27171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254ba27-a9f0-4c56-8cb1-f4377b67564e}" ma:internalName="TaxCatchAll" ma:showField="CatchAllData" ma:web="d6cda766-0f2a-4a1c-b5b6-24c2ac27171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c9c1eb6-0aa8-4ca6-a7e2-a5a85e8eb507">
      <Terms xmlns="http://schemas.microsoft.com/office/infopath/2007/PartnerControls"/>
    </lcf76f155ced4ddcb4097134ff3c332f>
    <TaxCatchAll xmlns="d6cda766-0f2a-4a1c-b5b6-24c2ac27171b" xsi:nil="true"/>
  </documentManagement>
</p:properties>
</file>

<file path=customXml/itemProps1.xml><?xml version="1.0" encoding="utf-8"?>
<ds:datastoreItem xmlns:ds="http://schemas.openxmlformats.org/officeDocument/2006/customXml" ds:itemID="{D09F0961-20C4-42FF-9D8B-57E6882A81D7}"/>
</file>

<file path=customXml/itemProps2.xml><?xml version="1.0" encoding="utf-8"?>
<ds:datastoreItem xmlns:ds="http://schemas.openxmlformats.org/officeDocument/2006/customXml" ds:itemID="{C59F0B37-9627-4097-A72D-178EC4DF4F81}"/>
</file>

<file path=customXml/itemProps3.xml><?xml version="1.0" encoding="utf-8"?>
<ds:datastoreItem xmlns:ds="http://schemas.openxmlformats.org/officeDocument/2006/customXml" ds:itemID="{48E03D96-3384-4435-8B4A-320BA65EA2DD}"/>
</file>

<file path=docProps/app.xml><?xml version="1.0" encoding="utf-8"?>
<Properties xmlns="http://schemas.openxmlformats.org/officeDocument/2006/extended-properties" xmlns:vt="http://schemas.openxmlformats.org/officeDocument/2006/docPropsVTypes">
  <Template>Kolding Kommune bredformat med sidetal</Template>
  <TotalTime>574</TotalTime>
  <Words>416</Words>
  <Application>Microsoft Office PowerPoint</Application>
  <PresentationFormat>Widescreen</PresentationFormat>
  <Paragraphs>52</Paragraphs>
  <Slides>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Office-tema</vt:lpstr>
      <vt:lpstr>kolding_asbest-vejledning_a4_februar-2022_web.pdf </vt:lpstr>
      <vt:lpstr>Få hentet tagplader med og uden asbest ved din bolig (kolding.dk)</vt:lpstr>
      <vt:lpstr>Få hentet tagplader med og uden asbest ved din bolig (kolding.dk)</vt:lpstr>
      <vt:lpstr>Få hentet tagplader med og uden asbest ved din bolig (kolding.dk)</vt:lpstr>
      <vt:lpstr>PowerPoint-præsentation</vt:lpstr>
      <vt:lpstr>Få hentet tagplader med og uden asbest ved din bolig (kolding.dk)</vt:lpstr>
      <vt:lpstr>Få hentet tagplader med og uden asbest ved din bolig (kolding.dk)</vt:lpstr>
      <vt:lpstr>Få hentet tagplader med og uden asbest ved din bolig (kolding.dk)</vt:lpstr>
      <vt:lpstr>Få hentet tagplader med og uden asbest ved din bolig (kolding.dk)</vt:lpstr>
    </vt:vector>
  </TitlesOfParts>
  <Company>Kolding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Helle Nielsen</dc:creator>
  <cp:lastModifiedBy>Nana Winkler</cp:lastModifiedBy>
  <cp:revision>39</cp:revision>
  <cp:lastPrinted>2017-04-11T10:30:55Z</cp:lastPrinted>
  <dcterms:created xsi:type="dcterms:W3CDTF">2021-06-16T12:40:00Z</dcterms:created>
  <dcterms:modified xsi:type="dcterms:W3CDTF">2022-10-13T06:34:07Z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0x010100FA48F2AF32DCC44E96CEB0E0E9E056C2</vt:lpwstr>
  </property>
</Properties>
</file>