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9" r:id="rId6"/>
    <p:sldId id="263" r:id="rId7"/>
    <p:sldId id="265" r:id="rId8"/>
    <p:sldId id="264" r:id="rId9"/>
    <p:sldId id="258" r:id="rId10"/>
    <p:sldId id="260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01A"/>
    <a:srgbClr val="21124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 / Breakslide ">
    <p:bg>
      <p:bgPr>
        <a:solidFill>
          <a:srgbClr val="06401A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A371FAB-952A-434E-D132-6C266CBEEB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r="14581" b="22583"/>
          <a:stretch/>
        </p:blipFill>
        <p:spPr>
          <a:xfrm>
            <a:off x="0" y="-1502896"/>
            <a:ext cx="6356412" cy="8360895"/>
          </a:xfrm>
          <a:prstGeom prst="rect">
            <a:avLst/>
          </a:prstGeom>
        </p:spPr>
      </p:pic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DBB16E84-EB64-7379-3DB4-12AA53AB6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751658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rgbClr val="06401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936248B-154B-EFDD-4906-C6D69F2CD7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800" y="0"/>
            <a:ext cx="3013200" cy="108974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CCF4906-3339-A656-BE0D-D9112464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94" y="3072587"/>
            <a:ext cx="10515600" cy="1501200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06401A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68962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lonne med elementer - Lynglilla ">
    <p:bg>
      <p:bgPr>
        <a:solidFill>
          <a:srgbClr val="FFFFFF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6366B2CF-6065-1222-E3F4-A498597B9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7424" y="2062011"/>
            <a:ext cx="4392620" cy="43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34DF41-F49B-1340-2EAA-5314EEF0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32" y="457200"/>
            <a:ext cx="4418012" cy="1466850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3E8AAF0-AC20-7BEB-BCF0-D5AC925CF3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6610" y="0"/>
            <a:ext cx="6085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5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lonne med elementer - Siv og kompost">
    <p:bg>
      <p:bgPr>
        <a:solidFill>
          <a:srgbClr val="FFFFFF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4DF41-F49B-1340-2EAA-5314EEF0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32" y="457200"/>
            <a:ext cx="4418012" cy="1466850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rgbClr val="06401A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E7931AE-BCEF-1E3B-7EFA-E49454607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109538" cy="6858000"/>
          </a:xfrm>
          <a:prstGeom prst="rect">
            <a:avLst/>
          </a:prstGeom>
        </p:spPr>
      </p:pic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A6A6FA6F-6208-58AA-46E9-A3EC4F3D2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7424" y="2062011"/>
            <a:ext cx="4392620" cy="4320000"/>
          </a:xfrm>
        </p:spPr>
        <p:txBody>
          <a:bodyPr/>
          <a:lstStyle>
            <a:lvl1pPr>
              <a:defRPr>
                <a:solidFill>
                  <a:srgbClr val="06401A"/>
                </a:solidFill>
              </a:defRPr>
            </a:lvl1pPr>
            <a:lvl2pPr>
              <a:defRPr>
                <a:solidFill>
                  <a:srgbClr val="06401A"/>
                </a:solidFill>
              </a:defRPr>
            </a:lvl2pPr>
            <a:lvl3pPr>
              <a:defRPr>
                <a:solidFill>
                  <a:srgbClr val="06401A"/>
                </a:solidFill>
              </a:defRPr>
            </a:lvl3pPr>
            <a:lvl4pPr>
              <a:defRPr>
                <a:solidFill>
                  <a:srgbClr val="06401A"/>
                </a:solidFill>
              </a:defRPr>
            </a:lvl4pPr>
            <a:lvl5pPr>
              <a:defRPr>
                <a:solidFill>
                  <a:srgbClr val="06401A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9090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elslide / Break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2D79171-7D1F-F10D-CA55-40D3B6DC11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1" b="31375"/>
          <a:stretch/>
        </p:blipFill>
        <p:spPr>
          <a:xfrm>
            <a:off x="0" y="-1780033"/>
            <a:ext cx="8812298" cy="86467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4AB551-8021-3246-9FB8-5059E178D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94" y="3062288"/>
            <a:ext cx="10515600" cy="150018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DDFD170-AD39-506C-7F86-2720F0430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75165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DBCB1F8-472D-679D-A89A-B43924ADE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03" y="0"/>
            <a:ext cx="3013200" cy="10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39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o med logo">
    <p:bg>
      <p:bgPr>
        <a:solidFill>
          <a:srgbClr val="FFFFFF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ordvaerk logo animation - BG - invert - 3840x2160 - H264">
            <a:hlinkClick r:id="" action="ppaction://media"/>
            <a:extLst>
              <a:ext uri="{FF2B5EF4-FFF2-40B4-BE49-F238E27FC236}">
                <a16:creationId xmlns:a16="http://schemas.microsoft.com/office/drawing/2014/main" id="{46A8214A-6702-3AE4-CA78-14F7280B80FE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- S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75ED3-3910-965E-4E25-2EE39DC07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44" y="365125"/>
            <a:ext cx="10515600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9D2D519-2762-4552-362F-8E29C350B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2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21583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- neutr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75ED3-3910-965E-4E25-2EE39DC07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44" y="365125"/>
            <a:ext cx="10515600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9D2D519-2762-4552-362F-8E29C350B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08475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7510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kst - Lynglilla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75ED3-3910-965E-4E25-2EE39DC07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44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9D2D519-2762-4552-362F-8E29C350B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2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803C9A7-7433-210A-2B5D-1A6311428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800" y="5805855"/>
            <a:ext cx="3013200" cy="10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9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olonner - siv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BFD37-99D7-ADA3-1A5C-E9A4F3E4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44" y="365125"/>
            <a:ext cx="10515600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C865F9-6E8B-F3CE-FD31-AE4336EBA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2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5B59BF8-BB2B-3EEB-0CA3-65AA8E1A5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2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94787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olonner - neutral">
    <p:bg>
      <p:bgPr>
        <a:solidFill>
          <a:srgbClr val="FFFFFF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BFD37-99D7-ADA3-1A5C-E9A4F3E4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44" y="365125"/>
            <a:ext cx="10515600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C865F9-6E8B-F3CE-FD31-AE4336EBA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2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5B59BF8-BB2B-3EEB-0CA3-65AA8E1A5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2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61811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olonner - Lynglilla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BFD37-99D7-ADA3-1A5C-E9A4F3E4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44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C865F9-6E8B-F3CE-FD31-AE4336EBA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5B59BF8-BB2B-3EEB-0CA3-65AA8E1A5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24C2231-0E90-A33E-5879-84DCB93CF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800" y="5805855"/>
            <a:ext cx="3013200" cy="10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77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lonne med element - s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BFD37-99D7-ADA3-1A5C-E9A4F3E4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44" y="365125"/>
            <a:ext cx="10515600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C865F9-6E8B-F3CE-FD31-AE4336EBA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43500" cy="432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5A7BBAD-8D95-1F2C-E279-7B5C44D648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06" b="34177"/>
          <a:stretch/>
        </p:blipFill>
        <p:spPr>
          <a:xfrm>
            <a:off x="4384207" y="-242266"/>
            <a:ext cx="7807793" cy="710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3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lonne med element - Lynglilla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BFD37-99D7-ADA3-1A5C-E9A4F3E4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44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C865F9-6E8B-F3CE-FD31-AE4336EBA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6D0DD32-C3B9-C28C-0338-CB3B5B97D8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98" b="34111"/>
          <a:stretch/>
        </p:blipFill>
        <p:spPr>
          <a:xfrm>
            <a:off x="4394112" y="-249384"/>
            <a:ext cx="7797888" cy="711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09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401A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2DF6F06-7B06-CE98-53A2-4A2FFE38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4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F285A5-7904-27A9-7654-ADD606C9A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8B616B4-9BE6-95DC-5C1B-9F4C4A35623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00" y="5768255"/>
            <a:ext cx="3013200" cy="108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4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52" r:id="rId5"/>
    <p:sldLayoutId id="2147483662" r:id="rId6"/>
    <p:sldLayoutId id="2147483665" r:id="rId7"/>
    <p:sldLayoutId id="2147483667" r:id="rId8"/>
    <p:sldLayoutId id="2147483668" r:id="rId9"/>
    <p:sldLayoutId id="2147483657" r:id="rId10"/>
    <p:sldLayoutId id="2147483663" r:id="rId11"/>
    <p:sldLayoutId id="2147483661" r:id="rId12"/>
    <p:sldLayoutId id="214748365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6401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rgbClr val="06401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6401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600" kern="1200">
          <a:solidFill>
            <a:srgbClr val="06401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600" kern="1200">
          <a:solidFill>
            <a:srgbClr val="06401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600" kern="1200">
          <a:solidFill>
            <a:srgbClr val="06401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949476D3-E08D-D37A-3630-B7379D1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38819"/>
            <a:ext cx="10515600" cy="1147212"/>
          </a:xfrm>
        </p:spPr>
        <p:txBody>
          <a:bodyPr>
            <a:normAutofit/>
          </a:bodyPr>
          <a:lstStyle/>
          <a:p>
            <a:r>
              <a:rPr lang="da-DK" dirty="0"/>
              <a:t>Ny ordning fra 2021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62EC5E8-EE78-BA45-D893-A1D16133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7800"/>
            <a:ext cx="10515600" cy="1501200"/>
          </a:xfrm>
        </p:spPr>
        <p:txBody>
          <a:bodyPr/>
          <a:lstStyle/>
          <a:p>
            <a:r>
              <a:rPr lang="da-DK" dirty="0"/>
              <a:t>Asbest i Hjørring og Brønderslev</a:t>
            </a:r>
          </a:p>
        </p:txBody>
      </p:sp>
    </p:spTree>
    <p:extLst>
      <p:ext uri="{BB962C8B-B14F-4D97-AF65-F5344CB8AC3E}">
        <p14:creationId xmlns:p14="http://schemas.microsoft.com/office/powerpoint/2010/main" val="1451251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C35AA47A-7333-2ADC-299C-D9D177993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50" y="712375"/>
            <a:ext cx="2831216" cy="59364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A63A23-2473-5EFD-9DEC-EFAB86CDE2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01"/>
          <a:stretch/>
        </p:blipFill>
        <p:spPr>
          <a:xfrm>
            <a:off x="3086166" y="712375"/>
            <a:ext cx="2879266" cy="59364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1C288C-7317-5D00-D7E1-DB9940DAC4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01"/>
          <a:stretch/>
        </p:blipFill>
        <p:spPr>
          <a:xfrm>
            <a:off x="6053658" y="712375"/>
            <a:ext cx="2880455" cy="5936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0958EE-916C-A469-9D19-95ED1FD9F7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01"/>
          <a:stretch/>
        </p:blipFill>
        <p:spPr>
          <a:xfrm>
            <a:off x="9056595" y="591077"/>
            <a:ext cx="2880455" cy="593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3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1742C-A6B1-825A-1BFC-E9BD81B8D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da-DK" sz="4000"/>
              <a:t>Baggrund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ED732-5513-7241-F664-330ADBC6E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da-DK" sz="1400"/>
          </a:p>
          <a:p>
            <a:pPr marL="0" indent="0">
              <a:buNone/>
            </a:pPr>
            <a:r>
              <a:rPr lang="da-DK" sz="1400">
                <a:latin typeface="Arial" panose="020B0604020202020204" pitchFamily="34" charset="0"/>
              </a:rPr>
              <a:t>AVV ser o</a:t>
            </a:r>
            <a:r>
              <a:rPr lang="da-DK" sz="1400" b="0" i="0" u="none" strike="noStrike" baseline="0">
                <a:latin typeface="Arial" panose="020B0604020202020204" pitchFamily="34" charset="0"/>
              </a:rPr>
              <a:t>rdningen som et nødvendigt tiltag for sikre vores miljø samt sikre et godt arbejdsmiljø for vores medarbejdere og kunder som færdes på AVV´s genbrugspladser.</a:t>
            </a:r>
          </a:p>
          <a:p>
            <a:pPr marL="0" indent="0">
              <a:buNone/>
            </a:pPr>
            <a:endParaRPr lang="da-DK" sz="1400" b="0" i="0" u="none" strike="noStrike" baseline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1400" b="0" i="0" u="none" strike="noStrike" baseline="0">
                <a:latin typeface="Arial" panose="020B0604020202020204" pitchFamily="34" charset="0"/>
              </a:rPr>
              <a:t>Ordningen sikrer:</a:t>
            </a:r>
          </a:p>
          <a:p>
            <a:endParaRPr lang="da-DK" sz="1400" b="0" i="0" u="none" strike="noStrike" baseline="0">
              <a:latin typeface="Arial" panose="020B0604020202020204" pitchFamily="34" charset="0"/>
            </a:endParaRPr>
          </a:p>
          <a:p>
            <a:r>
              <a:rPr lang="da-DK" sz="1400" b="0" i="0" u="none" strike="noStrike" baseline="0">
                <a:latin typeface="Arial" panose="020B0604020202020204" pitchFamily="34" charset="0"/>
              </a:rPr>
              <a:t>Forbedring af arbejdsmiljø for ansatte og kunder på genbrugspladserne</a:t>
            </a:r>
          </a:p>
          <a:p>
            <a:r>
              <a:rPr lang="da-DK" sz="1400" b="0" i="0" u="none" strike="noStrike" baseline="0">
                <a:latin typeface="Arial" panose="020B0604020202020204" pitchFamily="34" charset="0"/>
              </a:rPr>
              <a:t>At asbeststøv ikke spredes ifm. transport til og fra genbrugspladserne</a:t>
            </a:r>
          </a:p>
          <a:p>
            <a:r>
              <a:rPr lang="da-DK" sz="1400" b="0" i="0" u="none" strike="noStrike" baseline="0">
                <a:latin typeface="Arial" panose="020B0604020202020204" pitchFamily="34" charset="0"/>
              </a:rPr>
              <a:t>Spredning at asbest minimeres ved aflæsning og slutdeponering</a:t>
            </a:r>
          </a:p>
          <a:p>
            <a:endParaRPr lang="da-DK" sz="1400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7FF841D6-F300-3BD7-ACBC-BD0DEF353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33" y="909081"/>
            <a:ext cx="3803798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6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24ED7-9674-C2B3-38B7-4BB33F697F6B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Eternit-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modtagelse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anno 2020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7F3210CE-A85C-BFDA-F04C-09DAC3772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1" t="1129" r="925" b="1162"/>
          <a:stretch/>
        </p:blipFill>
        <p:spPr>
          <a:xfrm>
            <a:off x="4763791" y="347109"/>
            <a:ext cx="676994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48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6DD31-74D1-5030-5B4A-A850DBABC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7" y="555414"/>
            <a:ext cx="5259707" cy="1325563"/>
          </a:xfrm>
        </p:spPr>
        <p:txBody>
          <a:bodyPr>
            <a:normAutofit/>
          </a:bodyPr>
          <a:lstStyle/>
          <a:p>
            <a:r>
              <a:rPr lang="da-DK" dirty="0"/>
              <a:t>Aflevering og afhentning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409F1-94B1-42C7-212D-708CCDC74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7"/>
          <a:stretch/>
        </p:blipFill>
        <p:spPr>
          <a:xfrm>
            <a:off x="0" y="0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6E18CBB7-7858-3F2F-F7D1-048B788DE5F7}"/>
              </a:ext>
            </a:extLst>
          </p:cNvPr>
          <p:cNvSpPr/>
          <p:nvPr/>
        </p:nvSpPr>
        <p:spPr>
          <a:xfrm>
            <a:off x="3268710" y="1686187"/>
            <a:ext cx="145609" cy="115306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86B60D79-FDE8-04DB-AE43-1E047ED09900}"/>
              </a:ext>
            </a:extLst>
          </p:cNvPr>
          <p:cNvSpPr/>
          <p:nvPr/>
        </p:nvSpPr>
        <p:spPr>
          <a:xfrm>
            <a:off x="3254628" y="2184823"/>
            <a:ext cx="145609" cy="115306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538521-C7B6-3F56-0676-7AABDC4F8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517" y="1994562"/>
            <a:ext cx="5482898" cy="334329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a-DK" sz="1800" dirty="0">
                <a:solidFill>
                  <a:schemeClr val="tx1"/>
                </a:solidFill>
              </a:rPr>
              <a:t>Aflevering:</a:t>
            </a:r>
          </a:p>
          <a:p>
            <a:r>
              <a:rPr lang="da-DK" sz="1800" dirty="0">
                <a:solidFill>
                  <a:schemeClr val="tx1"/>
                </a:solidFill>
              </a:rPr>
              <a:t>Private afleverer gratis</a:t>
            </a:r>
          </a:p>
          <a:p>
            <a:r>
              <a:rPr lang="da-DK" sz="1800" dirty="0">
                <a:solidFill>
                  <a:schemeClr val="tx1"/>
                </a:solidFill>
              </a:rPr>
              <a:t>Virksomheder afleverer iht. erhvervsordning</a:t>
            </a:r>
          </a:p>
          <a:p>
            <a:pPr lvl="1"/>
            <a:r>
              <a:rPr lang="da-DK" sz="1800" dirty="0">
                <a:solidFill>
                  <a:schemeClr val="tx1"/>
                </a:solidFill>
              </a:rPr>
              <a:t>2022 - Deponipris el. mærkeordning</a:t>
            </a:r>
          </a:p>
          <a:p>
            <a:pPr lvl="1"/>
            <a:r>
              <a:rPr lang="da-DK" sz="1800" dirty="0">
                <a:solidFill>
                  <a:schemeClr val="tx1"/>
                </a:solidFill>
              </a:rPr>
              <a:t>2023 - Deponipris</a:t>
            </a:r>
          </a:p>
          <a:p>
            <a:pPr marL="457200" lvl="1" indent="0">
              <a:buNone/>
            </a:pPr>
            <a:endParaRPr 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800" dirty="0">
                <a:solidFill>
                  <a:schemeClr val="tx1"/>
                </a:solidFill>
              </a:rPr>
              <a:t>Afhentning:</a:t>
            </a:r>
          </a:p>
          <a:p>
            <a:pPr marL="0" indent="0">
              <a:buNone/>
            </a:pPr>
            <a:r>
              <a:rPr lang="da-DK" sz="1800" dirty="0">
                <a:solidFill>
                  <a:schemeClr val="tx1"/>
                </a:solidFill>
              </a:rPr>
              <a:t>Big bag ordning – Supplement specielt til kunder fra udkanterne af kommunerne</a:t>
            </a:r>
          </a:p>
          <a:p>
            <a:pPr lvl="1"/>
            <a:r>
              <a:rPr lang="da-DK" sz="1800" dirty="0">
                <a:solidFill>
                  <a:schemeClr val="tx1"/>
                </a:solidFill>
              </a:rPr>
              <a:t>1.925 kr. inkl. moms (privat og virksomheder)</a:t>
            </a:r>
          </a:p>
          <a:p>
            <a:pPr marL="0" indent="0">
              <a:buNone/>
            </a:pPr>
            <a:endParaRPr lang="da-DK" sz="1800" dirty="0">
              <a:solidFill>
                <a:schemeClr val="tx1"/>
              </a:solidFill>
            </a:endParaRPr>
          </a:p>
          <a:p>
            <a:endParaRPr lang="da-DK" sz="1800" dirty="0">
              <a:solidFill>
                <a:schemeClr val="tx1"/>
              </a:solidFill>
            </a:endParaRPr>
          </a:p>
          <a:p>
            <a:pPr lvl="1"/>
            <a:endParaRPr lang="da-DK" sz="1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499190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97BC5-5D47-4A7D-117F-DF840179F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22" y="450467"/>
            <a:ext cx="4399093" cy="1325563"/>
          </a:xfrm>
        </p:spPr>
        <p:txBody>
          <a:bodyPr>
            <a:normAutofit/>
          </a:bodyPr>
          <a:lstStyle/>
          <a:p>
            <a:r>
              <a:rPr lang="da-DK" dirty="0"/>
              <a:t>Aflevering</a:t>
            </a:r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4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AF74C4-C2C6-8792-53AD-F38615C8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69" y="4031412"/>
            <a:ext cx="4077214" cy="264228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8315B9-DCFE-3BB8-76AA-1DD051E8C7EC}"/>
              </a:ext>
            </a:extLst>
          </p:cNvPr>
          <p:cNvSpPr txBox="1">
            <a:spLocks/>
          </p:cNvSpPr>
          <p:nvPr/>
        </p:nvSpPr>
        <p:spPr>
          <a:xfrm>
            <a:off x="683070" y="1602297"/>
            <a:ext cx="4929165" cy="59778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6401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6401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6401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6401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6401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>
                <a:solidFill>
                  <a:schemeClr val="tx1"/>
                </a:solidFill>
              </a:rPr>
              <a:t>1 medarbejder med skiftede arbejdssted      </a:t>
            </a:r>
            <a:r>
              <a:rPr lang="da-DK" sz="1400" dirty="0">
                <a:solidFill>
                  <a:schemeClr val="tx1"/>
                </a:solidFill>
              </a:rPr>
              <a:t>– Bistår på miljøanlæg og genbrugsplads når der ikke er kunder</a:t>
            </a:r>
            <a:endParaRPr lang="da-DK" sz="1800" dirty="0">
              <a:solidFill>
                <a:schemeClr val="tx1"/>
              </a:solidFill>
            </a:endParaRPr>
          </a:p>
          <a:p>
            <a:r>
              <a:rPr lang="da-DK" sz="1800" dirty="0">
                <a:solidFill>
                  <a:schemeClr val="tx1"/>
                </a:solidFill>
              </a:rPr>
              <a:t>Åbningstid oprindeligt henvendt til erhverv   </a:t>
            </a:r>
            <a:r>
              <a:rPr lang="da-DK" sz="1400" dirty="0">
                <a:solidFill>
                  <a:schemeClr val="tx1"/>
                </a:solidFill>
              </a:rPr>
              <a:t>– Nu udvidet åbningstid</a:t>
            </a:r>
          </a:p>
          <a:p>
            <a:r>
              <a:rPr lang="da-DK" sz="1800" dirty="0">
                <a:solidFill>
                  <a:schemeClr val="tx1"/>
                </a:solidFill>
              </a:rPr>
              <a:t>Sommer/vinter åbningstid</a:t>
            </a:r>
          </a:p>
          <a:p>
            <a:r>
              <a:rPr lang="da-DK" sz="1800" dirty="0">
                <a:solidFill>
                  <a:schemeClr val="tx1"/>
                </a:solidFill>
              </a:rPr>
              <a:t>Salg fra miljøanlæg</a:t>
            </a:r>
          </a:p>
          <a:p>
            <a:pPr marL="0" indent="0">
              <a:buNone/>
            </a:pPr>
            <a:endParaRPr lang="da-DK" sz="1800" dirty="0">
              <a:solidFill>
                <a:schemeClr val="tx1"/>
              </a:solidFill>
            </a:endParaRPr>
          </a:p>
          <a:p>
            <a:endParaRPr lang="da-DK" sz="1800" dirty="0">
              <a:solidFill>
                <a:schemeClr val="tx1"/>
              </a:solidFill>
            </a:endParaRPr>
          </a:p>
          <a:p>
            <a:endParaRPr lang="da-DK" sz="1800" dirty="0"/>
          </a:p>
          <a:p>
            <a:endParaRPr lang="da-DK" sz="1800" dirty="0"/>
          </a:p>
        </p:txBody>
      </p:sp>
      <p:pic>
        <p:nvPicPr>
          <p:cNvPr id="6" name="Picture 5" descr="A picture containing ground, outdoor, plastic, trash&#10;&#10;Description automatically generated">
            <a:extLst>
              <a:ext uri="{FF2B5EF4-FFF2-40B4-BE49-F238E27FC236}">
                <a16:creationId xmlns:a16="http://schemas.microsoft.com/office/drawing/2014/main" id="{4025D6E5-8DF7-FD34-0F3C-53DBD66AE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45" y="3459479"/>
            <a:ext cx="4280889" cy="2853926"/>
          </a:xfrm>
          <a:prstGeom prst="rect">
            <a:avLst/>
          </a:prstGeom>
        </p:spPr>
      </p:pic>
      <p:pic>
        <p:nvPicPr>
          <p:cNvPr id="7" name="Picture 6" descr="A picture containing seat&#10;&#10;Description automatically generated">
            <a:extLst>
              <a:ext uri="{FF2B5EF4-FFF2-40B4-BE49-F238E27FC236}">
                <a16:creationId xmlns:a16="http://schemas.microsoft.com/office/drawing/2014/main" id="{19E01DF5-67D2-797D-6179-3FA144CBF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46" y="460257"/>
            <a:ext cx="4280888" cy="285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0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0C62-404D-756B-B7F1-1EEC7B79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Afhentning</a:t>
            </a:r>
            <a:br>
              <a:rPr lang="da-DK" dirty="0"/>
            </a:br>
            <a:r>
              <a:rPr lang="da-DK" dirty="0"/>
              <a:t>Big bag ordning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D4CC85-B6DA-006A-B5F1-EF8E470C7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8575" y="724898"/>
            <a:ext cx="6323900" cy="4976582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872D1A-8291-8E33-17DF-B6F6B3F4CAB3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3360375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6401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6401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6401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6401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6401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Afhentning indenfor kommunegrænser</a:t>
            </a:r>
          </a:p>
          <a:p>
            <a:r>
              <a:rPr lang="da-DK" dirty="0"/>
              <a:t>Ingen mængde rabat</a:t>
            </a:r>
          </a:p>
          <a:p>
            <a:r>
              <a:rPr lang="da-DK" dirty="0"/>
              <a:t>Bagage label med unik nummer er sikkerhed for betaling</a:t>
            </a:r>
          </a:p>
          <a:p>
            <a:r>
              <a:rPr lang="da-DK" dirty="0"/>
              <a:t>Afhentning indenfor 2 uger ca.</a:t>
            </a:r>
          </a:p>
          <a:p>
            <a:endParaRPr lang="da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564819-8E61-F54F-36F0-5F352109D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763239" y="2884824"/>
            <a:ext cx="4976582" cy="66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2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CB0B6-1E2D-92E4-A80B-1F4A148E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Kommunikation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5B9A7-3FE3-39EB-481E-21E62FD7E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Politisk proces:</a:t>
            </a:r>
          </a:p>
          <a:p>
            <a:r>
              <a:rPr lang="da-DK" dirty="0"/>
              <a:t>1. Orientering bestyrelse – efterår 2019</a:t>
            </a:r>
          </a:p>
          <a:p>
            <a:r>
              <a:rPr lang="da-DK" dirty="0"/>
              <a:t>2. Orientering bestyrelse – efterår 2020</a:t>
            </a:r>
          </a:p>
          <a:p>
            <a:r>
              <a:rPr lang="da-DK" dirty="0"/>
              <a:t>Løbende orientering til ejerkommuner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Kommunikation efterår 2020:</a:t>
            </a:r>
          </a:p>
          <a:p>
            <a:r>
              <a:rPr lang="da-DK" dirty="0"/>
              <a:t>Lokalaviser</a:t>
            </a:r>
          </a:p>
          <a:p>
            <a:r>
              <a:rPr lang="da-DK" dirty="0"/>
              <a:t>Mail til virksomheder</a:t>
            </a:r>
          </a:p>
          <a:p>
            <a:r>
              <a:rPr lang="da-DK" dirty="0"/>
              <a:t>Sociale medier</a:t>
            </a:r>
          </a:p>
          <a:p>
            <a:r>
              <a:rPr lang="da-DK" dirty="0"/>
              <a:t>Uddeling af flyers på genbrugspladserne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Rygtet spredes blandt kunderne i 2020 - Mængderne steg – måske af frygt for at skulle betale i fremtiden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AC7E5C5-E5A6-1BC4-46ED-5AD5BE4F4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6597">
            <a:off x="6970996" y="504017"/>
            <a:ext cx="2238317" cy="469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96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truck, road, outdoor&#10;&#10;Description automatically generated">
            <a:extLst>
              <a:ext uri="{FF2B5EF4-FFF2-40B4-BE49-F238E27FC236}">
                <a16:creationId xmlns:a16="http://schemas.microsoft.com/office/drawing/2014/main" id="{7D33EAB0-04A0-19DE-EB96-440A30537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-3047" y="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69D1C-8DC8-692E-A57B-63F52CB94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344" y="450313"/>
            <a:ext cx="5550158" cy="1899912"/>
          </a:xfrm>
        </p:spPr>
        <p:txBody>
          <a:bodyPr>
            <a:normAutofit/>
          </a:bodyPr>
          <a:lstStyle/>
          <a:p>
            <a:r>
              <a:rPr lang="da-DK" sz="4000" dirty="0"/>
              <a:t>Fordele og ulemper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42779-90B1-3F45-1F77-3AF8E1389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6043" y="1800808"/>
            <a:ext cx="5867769" cy="5234473"/>
          </a:xfrm>
        </p:spPr>
        <p:txBody>
          <a:bodyPr>
            <a:normAutofit/>
          </a:bodyPr>
          <a:lstStyle/>
          <a:p>
            <a:r>
              <a:rPr lang="da-DK" sz="1400" dirty="0"/>
              <a:t>Positiv</a:t>
            </a:r>
          </a:p>
          <a:p>
            <a:pPr lvl="1"/>
            <a:r>
              <a:rPr lang="da-DK" sz="1400" dirty="0"/>
              <a:t>Kunder skal ikke selv aflæsse større læs fra trailer – Eternitmodtager bruger truck </a:t>
            </a:r>
          </a:p>
          <a:p>
            <a:pPr lvl="1"/>
            <a:endParaRPr lang="da-DK" sz="1400" dirty="0"/>
          </a:p>
          <a:p>
            <a:pPr lvl="1"/>
            <a:r>
              <a:rPr lang="da-DK" sz="1400" dirty="0"/>
              <a:t>Støvspredning undgås fra nedrivning til deponering</a:t>
            </a:r>
          </a:p>
          <a:p>
            <a:pPr lvl="1"/>
            <a:endParaRPr lang="da-DK" sz="1400" dirty="0"/>
          </a:p>
          <a:p>
            <a:pPr lvl="1"/>
            <a:r>
              <a:rPr lang="da-DK" sz="1400" dirty="0"/>
              <a:t>Genbrugsvejlederne og kunder på genbrugspladsen undgår kontakt med asbest</a:t>
            </a:r>
          </a:p>
          <a:p>
            <a:pPr lvl="1"/>
            <a:endParaRPr lang="da-DK" sz="1400" dirty="0"/>
          </a:p>
          <a:p>
            <a:pPr lvl="1"/>
            <a:r>
              <a:rPr lang="da-DK" sz="1400" dirty="0"/>
              <a:t>Positiv respons fra arbejdstilsyn ved uanmeldt undersøgelsesbesøg sep. 2020</a:t>
            </a:r>
          </a:p>
          <a:p>
            <a:pPr lvl="1"/>
            <a:endParaRPr lang="da-DK" sz="1400" dirty="0"/>
          </a:p>
          <a:p>
            <a:r>
              <a:rPr lang="da-DK" sz="1400" dirty="0"/>
              <a:t>Negativ</a:t>
            </a:r>
          </a:p>
          <a:p>
            <a:pPr lvl="1"/>
            <a:r>
              <a:rPr lang="da-DK" sz="1400" dirty="0"/>
              <a:t>Nogle kunder er utilfredse med at det ikke er muligt at komme af med stumper og stykker på genbrugspladserne. Det er sket at mindre stykker havner i andre containere</a:t>
            </a:r>
          </a:p>
          <a:p>
            <a:pPr lvl="1"/>
            <a:endParaRPr lang="da-DK" sz="1400" dirty="0"/>
          </a:p>
          <a:p>
            <a:pPr lvl="1"/>
            <a:r>
              <a:rPr lang="da-DK" sz="1400" dirty="0"/>
              <a:t>Genbrugsvejlederne møder ofte udtrykket ”så graver jeg det bare ned i min have”</a:t>
            </a:r>
          </a:p>
          <a:p>
            <a:pPr lvl="1"/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398747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building, tile, building material, roof&#10;&#10;Description automatically generated">
            <a:extLst>
              <a:ext uri="{FF2B5EF4-FFF2-40B4-BE49-F238E27FC236}">
                <a16:creationId xmlns:a16="http://schemas.microsoft.com/office/drawing/2014/main" id="{679DCB30-A14C-3177-3173-5DD0935265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1" r="-1" b="18247"/>
          <a:stretch/>
        </p:blipFill>
        <p:spPr>
          <a:xfrm>
            <a:off x="-3329353" y="10"/>
            <a:ext cx="9669642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7D660-3FF3-4181-EC22-C67825C5B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026" y="267145"/>
            <a:ext cx="3822189" cy="1899912"/>
          </a:xfrm>
        </p:spPr>
        <p:txBody>
          <a:bodyPr>
            <a:normAutofit/>
          </a:bodyPr>
          <a:lstStyle/>
          <a:p>
            <a:r>
              <a:rPr lang="da-DK" dirty="0"/>
              <a:t>Salg og mængder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2D084-273A-2C8C-7082-1156D8236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026" y="2254447"/>
            <a:ext cx="5473189" cy="4154167"/>
          </a:xfrm>
        </p:spPr>
        <p:txBody>
          <a:bodyPr>
            <a:normAutofit/>
          </a:bodyPr>
          <a:lstStyle/>
          <a:p>
            <a:r>
              <a:rPr lang="da-DK" dirty="0"/>
              <a:t>Salg fra miljøanlæg (inkl. moms): </a:t>
            </a:r>
          </a:p>
          <a:p>
            <a:pPr lvl="1"/>
            <a:r>
              <a:rPr lang="da-DK" dirty="0"/>
              <a:t>Big bag inkl. transport og behandling 	1.925</a:t>
            </a:r>
          </a:p>
          <a:p>
            <a:pPr lvl="1"/>
            <a:r>
              <a:rPr lang="da-DK" dirty="0"/>
              <a:t>Big bag ekskl. transport og behandling 	125</a:t>
            </a:r>
          </a:p>
          <a:p>
            <a:pPr lvl="1"/>
            <a:r>
              <a:rPr lang="da-DK" dirty="0"/>
              <a:t>Presenning				50 </a:t>
            </a:r>
          </a:p>
          <a:p>
            <a:pPr lvl="1"/>
            <a:r>
              <a:rPr lang="da-DK" dirty="0"/>
              <a:t>Paller				50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Betaling over faktura eller med dankort</a:t>
            </a:r>
          </a:p>
          <a:p>
            <a:pPr lvl="1"/>
            <a:endParaRPr lang="da-DK" dirty="0"/>
          </a:p>
          <a:p>
            <a:r>
              <a:rPr lang="da-DK" dirty="0"/>
              <a:t>Mængder:</a:t>
            </a:r>
          </a:p>
          <a:p>
            <a:pPr lvl="1"/>
            <a:r>
              <a:rPr lang="da-DK" dirty="0"/>
              <a:t>1.000 ton i 2021</a:t>
            </a:r>
          </a:p>
          <a:p>
            <a:pPr lvl="1"/>
            <a:r>
              <a:rPr lang="da-DK" dirty="0"/>
              <a:t>1.000 ton i 2022 (til nu)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26 bigbags solgt i 2021</a:t>
            </a:r>
          </a:p>
          <a:p>
            <a:pPr lvl="1"/>
            <a:r>
              <a:rPr lang="da-DK" dirty="0"/>
              <a:t>37 bigbags solgt i 2022 (til nu)</a:t>
            </a:r>
          </a:p>
          <a:p>
            <a:endParaRPr lang="da-DK" sz="1100" dirty="0"/>
          </a:p>
          <a:p>
            <a:endParaRPr lang="da-DK" sz="1100" dirty="0"/>
          </a:p>
          <a:p>
            <a:pPr lvl="1"/>
            <a:endParaRPr lang="da-DK" sz="1100" dirty="0"/>
          </a:p>
          <a:p>
            <a:pPr lvl="1"/>
            <a:endParaRPr lang="da-DK" sz="1100" dirty="0"/>
          </a:p>
          <a:p>
            <a:pPr lvl="2"/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2301592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ordværk">
      <a:dk1>
        <a:srgbClr val="06401A"/>
      </a:dk1>
      <a:lt1>
        <a:srgbClr val="FFFFFF"/>
      </a:lt1>
      <a:dk2>
        <a:srgbClr val="21124F"/>
      </a:dk2>
      <a:lt2>
        <a:srgbClr val="CEC3EA"/>
      </a:lt2>
      <a:accent1>
        <a:srgbClr val="06401A"/>
      </a:accent1>
      <a:accent2>
        <a:srgbClr val="21124F"/>
      </a:accent2>
      <a:accent3>
        <a:srgbClr val="14CC52"/>
      </a:accent3>
      <a:accent4>
        <a:srgbClr val="CEC3EA"/>
      </a:accent4>
      <a:accent5>
        <a:srgbClr val="CCFF00"/>
      </a:accent5>
      <a:accent6>
        <a:srgbClr val="000000"/>
      </a:accent6>
      <a:hlink>
        <a:srgbClr val="FFFFFF"/>
      </a:hlink>
      <a:folHlink>
        <a:srgbClr val="06401A"/>
      </a:folHlink>
    </a:clrScheme>
    <a:fontScheme name="Brugerdefinere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48F2AF32DCC44E96CEB0E0E9E056C2" ma:contentTypeVersion="16" ma:contentTypeDescription="Opret et nyt dokument." ma:contentTypeScope="" ma:versionID="60e121930d108149a0294d53f511ee39">
  <xsd:schema xmlns:xsd="http://www.w3.org/2001/XMLSchema" xmlns:xs="http://www.w3.org/2001/XMLSchema" xmlns:p="http://schemas.microsoft.com/office/2006/metadata/properties" xmlns:ns2="cc9c1eb6-0aa8-4ca6-a7e2-a5a85e8eb507" xmlns:ns3="d6cda766-0f2a-4a1c-b5b6-24c2ac27171b" targetNamespace="http://schemas.microsoft.com/office/2006/metadata/properties" ma:root="true" ma:fieldsID="b2c56c1e3c24aeacfc605efaa703d581" ns2:_="" ns3:_="">
    <xsd:import namespace="cc9c1eb6-0aa8-4ca6-a7e2-a5a85e8eb507"/>
    <xsd:import namespace="d6cda766-0f2a-4a1c-b5b6-24c2ac2717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1eb6-0aa8-4ca6-a7e2-a5a85e8eb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9cb38795-a3a1-4d73-94ad-89a11cbe72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da766-0f2a-4a1c-b5b6-24c2ac2717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254ba27-a9f0-4c56-8cb1-f4377b67564e}" ma:internalName="TaxCatchAll" ma:showField="CatchAllData" ma:web="d6cda766-0f2a-4a1c-b5b6-24c2ac2717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9c1eb6-0aa8-4ca6-a7e2-a5a85e8eb507">
      <Terms xmlns="http://schemas.microsoft.com/office/infopath/2007/PartnerControls"/>
    </lcf76f155ced4ddcb4097134ff3c332f>
    <TaxCatchAll xmlns="d6cda766-0f2a-4a1c-b5b6-24c2ac27171b" xsi:nil="true"/>
  </documentManagement>
</p:properties>
</file>

<file path=customXml/itemProps1.xml><?xml version="1.0" encoding="utf-8"?>
<ds:datastoreItem xmlns:ds="http://schemas.openxmlformats.org/officeDocument/2006/customXml" ds:itemID="{27216F7F-D1D4-4B3A-B391-E84D8EBF3CE2}"/>
</file>

<file path=customXml/itemProps2.xml><?xml version="1.0" encoding="utf-8"?>
<ds:datastoreItem xmlns:ds="http://schemas.openxmlformats.org/officeDocument/2006/customXml" ds:itemID="{AD474F0F-5F22-4533-AF72-8EC8CB7BD1A8}"/>
</file>

<file path=customXml/itemProps3.xml><?xml version="1.0" encoding="utf-8"?>
<ds:datastoreItem xmlns:ds="http://schemas.openxmlformats.org/officeDocument/2006/customXml" ds:itemID="{B2F35BA4-CECF-4AAA-9737-57769E506B7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</TotalTime>
  <Words>398</Words>
  <Application>Microsoft Office PowerPoint</Application>
  <PresentationFormat>Widescreen</PresentationFormat>
  <Paragraphs>82</Paragraphs>
  <Slides>10</Slides>
  <Notes>0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2" baseType="lpstr">
      <vt:lpstr>Arial</vt:lpstr>
      <vt:lpstr>Office-tema</vt:lpstr>
      <vt:lpstr>Asbest i Hjørring og Brønderslev</vt:lpstr>
      <vt:lpstr>Baggrund</vt:lpstr>
      <vt:lpstr>PowerPoint-præsentation</vt:lpstr>
      <vt:lpstr>Aflevering og afhentning</vt:lpstr>
      <vt:lpstr>Aflevering</vt:lpstr>
      <vt:lpstr>Afhentning Big bag ordning</vt:lpstr>
      <vt:lpstr>Kommunikation</vt:lpstr>
      <vt:lpstr>Fordele og ulemper</vt:lpstr>
      <vt:lpstr>Salg og mængder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Lisanne Livoni Pehrson</dc:creator>
  <cp:lastModifiedBy>Nana Winkler</cp:lastModifiedBy>
  <cp:revision>25</cp:revision>
  <dcterms:created xsi:type="dcterms:W3CDTF">2022-09-19T08:31:07Z</dcterms:created>
  <dcterms:modified xsi:type="dcterms:W3CDTF">2022-10-13T05:03:11Z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0x010100FA48F2AF32DCC44E96CEB0E0E9E056C2</vt:lpwstr>
  </property>
</Properties>
</file>